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56" r:id="rId2"/>
    <p:sldId id="316" r:id="rId3"/>
    <p:sldId id="315" r:id="rId4"/>
    <p:sldId id="317" r:id="rId5"/>
    <p:sldId id="321" r:id="rId6"/>
    <p:sldId id="318" r:id="rId7"/>
    <p:sldId id="319" r:id="rId8"/>
    <p:sldId id="322" r:id="rId9"/>
  </p:sldIdLst>
  <p:sldSz cx="12192000" cy="6858000"/>
  <p:notesSz cx="6808788" cy="993933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E5D"/>
    <a:srgbClr val="9D2449"/>
    <a:srgbClr val="621132"/>
    <a:srgbClr val="F1C1D0"/>
    <a:srgbClr val="D4C19C"/>
    <a:srgbClr val="ECAA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03" autoAdjust="0"/>
    <p:restoredTop sz="94291" autoAdjust="0"/>
  </p:normalViewPr>
  <p:slideViewPr>
    <p:cSldViewPr snapToGrid="0" snapToObjects="1">
      <p:cViewPr varScale="1">
        <p:scale>
          <a:sx n="113" d="100"/>
          <a:sy n="113" d="100"/>
        </p:scale>
        <p:origin x="7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ropbox\PC%20(2)\Desktop\IMCA%202025\PLANEACI&#211;N\3ER%20TRIMESTRE\1.7%20GR&#193;FICAS\Gr&#225;ficas%203T25%20IMC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ropbox\PC%20(2)\Desktop\IMCA%202025\PLANEACI&#211;N\3ER%20TRIMESTRE\1.7%20GR&#193;FICAS\Gr&#225;ficas%203T25%20IMC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ropbox\PC%20(2)\Desktop\IMCA%202025\PLANEACI&#211;N\3ER%20TRIMESTRE\1.7%20GR&#193;FICAS\Gr&#225;ficas%203T25%20IMC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ropbox\PC%20(2)\Desktop\IMCA%202025\PLANEACI&#211;N\3ER%20TRIMESTRE\1.7%20GR&#193;FICAS\Gr&#225;ficas%203T25%20IMCA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ropbox\PC%20(2)\Desktop\IMCA%202025\PLANEACI&#211;N\3ER%20TRIMESTRE\1.7%20GR&#193;FICAS\Gr&#225;ficas%203T25%20IMCA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ropbox\PC%20(2)\Desktop\IMCA%202025\PLANEACI&#211;N\3ER%20TRIMESTRE\1.7%20GR&#193;FICAS\Gr&#225;ficas%203T25%20IMCA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600" b="1" i="0" baseline="0" dirty="0">
                <a:effectLst/>
              </a:rPr>
              <a:t>META PLANEADA Y ALCANZADA DEL TERCER TRIMESTRE 2025</a:t>
            </a:r>
          </a:p>
          <a:p>
            <a:pPr>
              <a:defRPr sz="1600" b="1"/>
            </a:pPr>
            <a:r>
              <a:rPr lang="es-MX" sz="1600" b="1" i="0" baseline="0" dirty="0">
                <a:effectLst/>
              </a:rPr>
              <a:t>NIVEL PROPÓSITO</a:t>
            </a:r>
          </a:p>
          <a:p>
            <a:pPr>
              <a:defRPr sz="1600" b="1"/>
            </a:pPr>
            <a:endParaRPr lang="es-MX" sz="1600" b="1" i="0" baseline="0" dirty="0">
              <a:effectLst/>
            </a:endParaRPr>
          </a:p>
          <a:p>
            <a:pPr>
              <a:defRPr sz="1600" b="1"/>
            </a:pPr>
            <a:r>
              <a:rPr lang="es-MX" sz="1600" b="1" i="0" baseline="0" dirty="0">
                <a:effectLst/>
              </a:rPr>
              <a:t>187.95%</a:t>
            </a:r>
            <a:endParaRPr lang="es-MX" sz="1600" b="1" dirty="0">
              <a:effectLst/>
            </a:endParaRPr>
          </a:p>
        </c:rich>
      </c:tx>
      <c:layout>
        <c:manualLayout>
          <c:xMode val="edge"/>
          <c:yMode val="edge"/>
          <c:x val="0.26060710774053431"/>
          <c:y val="3.02608107635447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3T 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3T 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3T 25'!$C$4</c:f>
              <c:numCache>
                <c:formatCode>#,##0</c:formatCode>
                <c:ptCount val="1"/>
                <c:pt idx="0">
                  <c:v>75115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7B-431D-958E-87FB34E41F02}"/>
            </c:ext>
          </c:extLst>
        </c:ser>
        <c:ser>
          <c:idx val="1"/>
          <c:order val="1"/>
          <c:tx>
            <c:strRef>
              <c:f>'Propósito 3T 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3T 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3T 25'!$C$5</c:f>
              <c:numCache>
                <c:formatCode>#,##0</c:formatCode>
                <c:ptCount val="1"/>
                <c:pt idx="0">
                  <c:v>141182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7B-431D-958E-87FB34E41F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strRef>
              <c:f>'Propósito 3T 25'!$B$6</c:f>
              <c:strCache>
                <c:ptCount val="1"/>
                <c:pt idx="0">
                  <c:v>Porcentaje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9028781988685502E-2"/>
                  <c:y val="-0.264864259211291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53AC2A4-B939-4EC8-8BB4-4E9DAD04600B}" type="VALUE">
                      <a:rPr lang="en-US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[VALOR]</a:t>
                    </a:fld>
                    <a:endParaRPr lang="es-MX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507B-431D-958E-87FB34E41F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'Propósito 3T 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3T 25'!$C$6</c:f>
              <c:numCache>
                <c:formatCode>0.00%</c:formatCode>
                <c:ptCount val="1"/>
                <c:pt idx="0">
                  <c:v>1.8795446981295347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07B-431D-958E-87FB34E41F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209408"/>
        <c:axId val="73445296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</c:valAx>
      <c:valAx>
        <c:axId val="734452960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76209408"/>
        <c:crosses val="max"/>
        <c:crossBetween val="between"/>
      </c:valAx>
      <c:catAx>
        <c:axId val="57620940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7344529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600" b="1" i="0" baseline="0">
                <a:effectLst/>
              </a:rPr>
              <a:t>META PLANEADA Y ALCANZADA DEL TERCER TRIMESTRE 2025</a:t>
            </a:r>
          </a:p>
          <a:p>
            <a:pPr>
              <a:defRPr sz="1600"/>
            </a:pPr>
            <a:r>
              <a:rPr lang="es-MX" sz="1600" b="1" i="0" baseline="0">
                <a:effectLst/>
              </a:rPr>
              <a:t>NIVEL COMPONENTE </a:t>
            </a:r>
          </a:p>
          <a:p>
            <a:pPr>
              <a:defRPr sz="1600"/>
            </a:pPr>
            <a:r>
              <a:rPr lang="es-MX" sz="1600" b="1" i="0" baseline="0">
                <a:effectLst/>
              </a:rPr>
              <a:t>313.27%</a:t>
            </a:r>
            <a:endParaRPr lang="es-MX" sz="1600">
              <a:effectLst/>
            </a:endParaRPr>
          </a:p>
        </c:rich>
      </c:tx>
      <c:layout>
        <c:manualLayout>
          <c:xMode val="edge"/>
          <c:yMode val="edge"/>
          <c:x val="0.20813483107471026"/>
          <c:y val="1.56267986905532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5226289175816896"/>
          <c:y val="0.26891402657999597"/>
          <c:w val="0.66445381469242071"/>
          <c:h val="0.56073838325443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3T 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7.2774521468125693E-3"/>
                  <c:y val="-4.615828068651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3A0-40CD-914D-C839679D55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3T 25'!$C$3</c:f>
              <c:strCache>
                <c:ptCount val="1"/>
                <c:pt idx="0">
                  <c:v>Beneficiarios </c:v>
                </c:pt>
              </c:strCache>
            </c:strRef>
          </c:cat>
          <c:val>
            <c:numRef>
              <c:f>'Componente 3T 25'!$C$4</c:f>
              <c:numCache>
                <c:formatCode>#,##0</c:formatCode>
                <c:ptCount val="1"/>
                <c:pt idx="0">
                  <c:v>40105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A0-40CD-914D-C839679D5597}"/>
            </c:ext>
          </c:extLst>
        </c:ser>
        <c:ser>
          <c:idx val="1"/>
          <c:order val="1"/>
          <c:tx>
            <c:strRef>
              <c:f>'Componente 3T 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6.913579539471934E-2"/>
                  <c:y val="3.550636975886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3A0-40CD-914D-C839679D55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3T 25'!$C$3</c:f>
              <c:strCache>
                <c:ptCount val="1"/>
                <c:pt idx="0">
                  <c:v>Beneficiarios </c:v>
                </c:pt>
              </c:strCache>
            </c:strRef>
          </c:cat>
          <c:val>
            <c:numRef>
              <c:f>'Componente 3T 25'!$C$5</c:f>
              <c:numCache>
                <c:formatCode>#,##0</c:formatCode>
                <c:ptCount val="1"/>
                <c:pt idx="0">
                  <c:v>125638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3A0-40CD-914D-C839679D559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3T 25'!$C$3</c:f>
              <c:strCache>
                <c:ptCount val="1"/>
                <c:pt idx="0">
                  <c:v>Beneficiarios </c:v>
                </c:pt>
              </c:strCache>
            </c:strRef>
          </c:cat>
          <c:val>
            <c:numRef>
              <c:f>'Componente 3T 25'!$C$6</c:f>
              <c:numCache>
                <c:formatCode>0.00%</c:formatCode>
                <c:ptCount val="1"/>
                <c:pt idx="0">
                  <c:v>3.1327265926941776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E3A0-40CD-914D-C839679D559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</c:valAx>
      <c:valAx>
        <c:axId val="-882921200"/>
        <c:scaling>
          <c:orientation val="minMax"/>
          <c:max val="1"/>
          <c:min val="0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/>
              <a:t>PORCENTAJE</a:t>
            </a:r>
            <a:r>
              <a:rPr lang="es-MX" sz="1200" b="1" baseline="0"/>
              <a:t> DE AVANCE NIVEL ACTIVIDAD EN LA DIFUSIÓN DIGITAL DE LAS REDES SOCIALES DEL TERCER TRIMESTRE 2025</a:t>
            </a:r>
            <a:endParaRPr lang="es-MX" sz="1200" b="1"/>
          </a:p>
        </c:rich>
      </c:tx>
      <c:layout>
        <c:manualLayout>
          <c:xMode val="edge"/>
          <c:yMode val="edge"/>
          <c:x val="0.14542147369733038"/>
          <c:y val="1.85653967318079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3T 25'!$B$21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3T 25'!$C$20</c:f>
              <c:strCache>
                <c:ptCount val="1"/>
                <c:pt idx="0">
                  <c:v>Difusión digital</c:v>
                </c:pt>
              </c:strCache>
              <c:extLst/>
            </c:strRef>
          </c:cat>
          <c:val>
            <c:numRef>
              <c:f>'Actividades 3T 25'!$C$21</c:f>
              <c:numCache>
                <c:formatCode>#,##0</c:formatCode>
                <c:ptCount val="1"/>
                <c:pt idx="0">
                  <c:v>40000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2BEC-4B5C-90BF-1A6D98F7132B}"/>
            </c:ext>
          </c:extLst>
        </c:ser>
        <c:ser>
          <c:idx val="1"/>
          <c:order val="1"/>
          <c:tx>
            <c:strRef>
              <c:f>'Actividades 3T 25'!$B$22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3T 25'!$C$20</c:f>
              <c:strCache>
                <c:ptCount val="1"/>
                <c:pt idx="0">
                  <c:v>Difusión digital</c:v>
                </c:pt>
              </c:strCache>
              <c:extLst/>
            </c:strRef>
          </c:cat>
          <c:val>
            <c:numRef>
              <c:f>'Actividades 3T 25'!$C$22</c:f>
              <c:numCache>
                <c:formatCode>#,##0</c:formatCode>
                <c:ptCount val="1"/>
                <c:pt idx="0">
                  <c:v>123996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2BEC-4B5C-90BF-1A6D98F7132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9044410341899654"/>
                  <c:y val="0.148523210040714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BEC-4B5C-90BF-1A6D98F713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3T 25'!$C$3</c:f>
              <c:strCache>
                <c:ptCount val="1"/>
                <c:pt idx="0">
                  <c:v>Difusión digital</c:v>
                </c:pt>
              </c:strCache>
              <c:extLst/>
            </c:strRef>
          </c:cat>
          <c:val>
            <c:numRef>
              <c:f>'Actividades 3T 25'!$C$6</c:f>
              <c:numCache>
                <c:formatCode>0.00%</c:formatCode>
                <c:ptCount val="1"/>
                <c:pt idx="0">
                  <c:v>3.0998999999999999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3-2BEC-4B5C-90BF-1A6D98F7132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PORCENTAJE DE AVANCE NIVEL ACTIVIDAD EN CUMPLIMIENTO DE ACTIVIDADES Y RECONOCIMIENTOS #YNSC DEL TERCER TRIMESTRE 2025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5050512944695638"/>
          <c:y val="1.63453664232090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1549008522532138"/>
          <c:y val="0.13895729030811629"/>
          <c:w val="0.81212311515117663"/>
          <c:h val="0.649711167457850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3T 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3T 25'!$D$3:$E$3</c:f>
              <c:strCache>
                <c:ptCount val="2"/>
                <c:pt idx="0">
                  <c:v>Actividades</c:v>
                </c:pt>
                <c:pt idx="1">
                  <c:v>Reconocimientos #YNSC</c:v>
                </c:pt>
              </c:strCache>
              <c:extLst/>
            </c:strRef>
          </c:cat>
          <c:val>
            <c:numRef>
              <c:f>'Actividades 3T 25'!$D$4:$E$4</c:f>
              <c:numCache>
                <c:formatCode>General</c:formatCode>
                <c:ptCount val="2"/>
                <c:pt idx="0">
                  <c:v>100</c:v>
                </c:pt>
                <c:pt idx="1">
                  <c:v>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7DC2-44C7-A0E3-EA6A0D71F536}"/>
            </c:ext>
          </c:extLst>
        </c:ser>
        <c:ser>
          <c:idx val="1"/>
          <c:order val="1"/>
          <c:tx>
            <c:strRef>
              <c:f>'Actividades 3T 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3T 25'!$D$3:$E$3</c:f>
              <c:strCache>
                <c:ptCount val="2"/>
                <c:pt idx="0">
                  <c:v>Actividades</c:v>
                </c:pt>
                <c:pt idx="1">
                  <c:v>Reconocimientos #YNSC</c:v>
                </c:pt>
              </c:strCache>
              <c:extLst/>
            </c:strRef>
          </c:cat>
          <c:val>
            <c:numRef>
              <c:f>'Actividades 3T 25'!$D$5:$E$5</c:f>
              <c:numCache>
                <c:formatCode>General</c:formatCode>
                <c:ptCount val="2"/>
                <c:pt idx="0">
                  <c:v>119</c:v>
                </c:pt>
                <c:pt idx="1">
                  <c:v>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7DC2-44C7-A0E3-EA6A0D71F53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2084431263827131"/>
                  <c:y val="-4.3323695986350344E-2"/>
                </c:manualLayout>
              </c:layout>
              <c:tx>
                <c:rich>
                  <a:bodyPr/>
                  <a:lstStyle/>
                  <a:p>
                    <a:fld id="{95AE8DB3-4A02-40BE-87F3-D34BE10F7FF4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[VALOR]</a:t>
                    </a:fld>
                    <a:endParaRPr lang="es-MX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7DC2-44C7-A0E3-EA6A0D71F536}"/>
                </c:ext>
              </c:extLst>
            </c:dLbl>
            <c:dLbl>
              <c:idx val="1"/>
              <c:layout>
                <c:manualLayout>
                  <c:x val="-6.171627387739359E-2"/>
                  <c:y val="-0.15483876211625167"/>
                </c:manualLayout>
              </c:layout>
              <c:tx>
                <c:rich>
                  <a:bodyPr/>
                  <a:lstStyle/>
                  <a:p>
                    <a:fld id="{FCAABDC9-0CFB-4E3F-B1B4-1841BCE61F8B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[VALOR]</a:t>
                    </a:fld>
                    <a:endParaRPr lang="es-MX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DC2-44C7-A0E3-EA6A0D71F5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3T 25'!$D$3:$E$3</c:f>
              <c:strCache>
                <c:ptCount val="2"/>
                <c:pt idx="0">
                  <c:v>Actividades</c:v>
                </c:pt>
                <c:pt idx="1">
                  <c:v>Reconocimientos #YNSC</c:v>
                </c:pt>
              </c:strCache>
              <c:extLst/>
            </c:strRef>
          </c:cat>
          <c:val>
            <c:numRef>
              <c:f>'Actividades 3T 25'!$D$6:$E$6</c:f>
              <c:numCache>
                <c:formatCode>0.00%</c:formatCode>
                <c:ptCount val="2"/>
                <c:pt idx="0">
                  <c:v>1.19</c:v>
                </c:pt>
                <c:pt idx="1">
                  <c:v>0.6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4-7DC2-44C7-A0E3-EA6A0D71F5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600" b="1" i="0" baseline="0">
                <a:effectLst/>
              </a:rPr>
              <a:t>META PLANEADA Y ALCANZADA DEL TERCER TRIMESTRE 2025</a:t>
            </a:r>
            <a:endParaRPr lang="es-MX" sz="1600">
              <a:effectLst/>
            </a:endParaRPr>
          </a:p>
          <a:p>
            <a:pPr>
              <a:defRPr sz="1600"/>
            </a:pPr>
            <a:r>
              <a:rPr lang="es-MX" sz="1600" b="1" i="0" baseline="0">
                <a:effectLst/>
              </a:rPr>
              <a:t>NIVEL COMPONENTE</a:t>
            </a:r>
          </a:p>
        </c:rich>
      </c:tx>
      <c:layout>
        <c:manualLayout>
          <c:xMode val="edge"/>
          <c:yMode val="edge"/>
          <c:x val="0.14690741723414311"/>
          <c:y val="1.36730272506283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5226289175816896"/>
          <c:y val="0.26891402657999597"/>
          <c:w val="0.66445381469242071"/>
          <c:h val="0.56073838325443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2 3T 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3T 25'!$C$3</c:f>
              <c:strCache>
                <c:ptCount val="1"/>
                <c:pt idx="0">
                  <c:v>Beneficiarios </c:v>
                </c:pt>
              </c:strCache>
            </c:strRef>
          </c:cat>
          <c:val>
            <c:numRef>
              <c:f>'Componente 2 3T 25'!$C$4</c:f>
              <c:numCache>
                <c:formatCode>#,##0</c:formatCode>
                <c:ptCount val="1"/>
                <c:pt idx="0">
                  <c:v>35010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12-4BDB-9C5B-AF88C55E9EC6}"/>
            </c:ext>
          </c:extLst>
        </c:ser>
        <c:ser>
          <c:idx val="1"/>
          <c:order val="1"/>
          <c:tx>
            <c:strRef>
              <c:f>'Componente 2 3T 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3644832176006471E-2"/>
                  <c:y val="-6.5874364509024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409339709501056"/>
                      <c:h val="4.483140633798651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012-4BDB-9C5B-AF88C55E9E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3T 25'!$C$3</c:f>
              <c:strCache>
                <c:ptCount val="1"/>
                <c:pt idx="0">
                  <c:v>Beneficiarios </c:v>
                </c:pt>
              </c:strCache>
            </c:strRef>
          </c:cat>
          <c:val>
            <c:numRef>
              <c:f>'Componente 2 3T 25'!$C$5</c:f>
              <c:numCache>
                <c:formatCode>#,##0</c:formatCode>
                <c:ptCount val="1"/>
                <c:pt idx="0">
                  <c:v>15544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012-4BDB-9C5B-AF88C55E9EC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strRef>
              <c:f>'Componente 2 3T 25'!$B$6</c:f>
              <c:strCache>
                <c:ptCount val="1"/>
                <c:pt idx="0">
                  <c:v>Porcentaje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5.0262345698556296E-2"/>
                  <c:y val="-0.312446105345504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012-4BDB-9C5B-AF88C55E9E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'Componente 2 3T 25'!$C$6</c:f>
              <c:numCache>
                <c:formatCode>0.00%</c:formatCode>
                <c:ptCount val="1"/>
                <c:pt idx="0">
                  <c:v>0.44398743216223935</c:v>
                </c:pt>
              </c:numCache>
            </c:numRef>
          </c:cat>
          <c:val>
            <c:numRef>
              <c:f>'Componente 2 3T 25'!$C$6</c:f>
              <c:numCache>
                <c:formatCode>0.00%</c:formatCode>
                <c:ptCount val="1"/>
                <c:pt idx="0">
                  <c:v>0.44398743216223935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012-4BDB-9C5B-AF88C55E9E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</c:valAx>
      <c:valAx>
        <c:axId val="-882921200"/>
        <c:scaling>
          <c:orientation val="minMax"/>
          <c:max val="1"/>
          <c:min val="0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0.00%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600" b="1" i="0" baseline="0">
                <a:effectLst/>
              </a:rPr>
              <a:t>PORCENTAJE DE AVANCE NIVEL ACTIVIDAD DE DIAGNÓSTICO Y CANALIZACIÓN, SEGUIMIENTO Y UNIDADES MÓVILES DEL  TRIMESTRE 2025</a:t>
            </a:r>
            <a:endParaRPr lang="es-MX" sz="1600">
              <a:effectLst/>
            </a:endParaRPr>
          </a:p>
        </c:rich>
      </c:tx>
      <c:layout>
        <c:manualLayout>
          <c:xMode val="edge"/>
          <c:yMode val="edge"/>
          <c:x val="0.13312969824802484"/>
          <c:y val="1.6624255094834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2 3T 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3T 25'!$C$3:$G$3</c:f>
              <c:strCache>
                <c:ptCount val="5"/>
                <c:pt idx="0">
                  <c:v>Primer Contacto</c:v>
                </c:pt>
                <c:pt idx="1">
                  <c:v>Diagnóstico y Canalización</c:v>
                </c:pt>
                <c:pt idx="2">
                  <c:v>Seguimiento</c:v>
                </c:pt>
                <c:pt idx="3">
                  <c:v>Vive Libre</c:v>
                </c:pt>
                <c:pt idx="4">
                  <c:v>Unidad Móvil</c:v>
                </c:pt>
              </c:strCache>
              <c:extLst/>
            </c:strRef>
          </c:cat>
          <c:val>
            <c:numRef>
              <c:f>'Actividades 2 3T 25'!$C$4:$G$4</c:f>
              <c:numCache>
                <c:formatCode>General</c:formatCode>
                <c:ptCount val="5"/>
                <c:pt idx="0" formatCode="#,##0">
                  <c:v>5000</c:v>
                </c:pt>
                <c:pt idx="1">
                  <c:v>500</c:v>
                </c:pt>
                <c:pt idx="2">
                  <c:v>950</c:v>
                </c:pt>
                <c:pt idx="3" formatCode="#,##0">
                  <c:v>28500</c:v>
                </c:pt>
                <c:pt idx="4">
                  <c:v>60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755F-48F1-8241-D9802456E94D}"/>
            </c:ext>
          </c:extLst>
        </c:ser>
        <c:ser>
          <c:idx val="1"/>
          <c:order val="1"/>
          <c:tx>
            <c:strRef>
              <c:f>'Actividades 2 3T 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3T 25'!$C$3:$G$3</c:f>
              <c:strCache>
                <c:ptCount val="5"/>
                <c:pt idx="0">
                  <c:v>Primer Contacto</c:v>
                </c:pt>
                <c:pt idx="1">
                  <c:v>Diagnóstico y Canalización</c:v>
                </c:pt>
                <c:pt idx="2">
                  <c:v>Seguimiento</c:v>
                </c:pt>
                <c:pt idx="3">
                  <c:v>Vive Libre</c:v>
                </c:pt>
                <c:pt idx="4">
                  <c:v>Unidad Móvil</c:v>
                </c:pt>
              </c:strCache>
              <c:extLst/>
            </c:strRef>
          </c:cat>
          <c:val>
            <c:numRef>
              <c:f>('Actividades 2 3T 25'!$C$5:$G$5,'Actividades 2 3T 25'!$I$5)</c:f>
              <c:numCache>
                <c:formatCode>General</c:formatCode>
                <c:ptCount val="6"/>
                <c:pt idx="0" formatCode="#,##0">
                  <c:v>4558</c:v>
                </c:pt>
                <c:pt idx="1">
                  <c:v>306</c:v>
                </c:pt>
                <c:pt idx="2">
                  <c:v>786</c:v>
                </c:pt>
                <c:pt idx="3" formatCode="#,##0">
                  <c:v>9814</c:v>
                </c:pt>
                <c:pt idx="4">
                  <c:v>80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755F-48F1-8241-D9802456E94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strRef>
              <c:f>'Actividades 2 3T 25'!$B$6</c:f>
              <c:strCache>
                <c:ptCount val="1"/>
                <c:pt idx="0">
                  <c:v>Porcentaje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3T 25'!$C$3:$E$3</c:f>
              <c:strCache>
                <c:ptCount val="3"/>
                <c:pt idx="0">
                  <c:v>Primer Contacto</c:v>
                </c:pt>
                <c:pt idx="1">
                  <c:v>Diagnóstico y Canalización</c:v>
                </c:pt>
                <c:pt idx="2">
                  <c:v>Seguimiento</c:v>
                </c:pt>
              </c:strCache>
              <c:extLst/>
            </c:strRef>
          </c:cat>
          <c:val>
            <c:numRef>
              <c:f>'Actividades 2 3T 25'!$C$6:$G$6</c:f>
              <c:numCache>
                <c:formatCode>0.00%</c:formatCode>
                <c:ptCount val="5"/>
                <c:pt idx="0">
                  <c:v>0.91159999999999997</c:v>
                </c:pt>
                <c:pt idx="1">
                  <c:v>0.61199999999999999</c:v>
                </c:pt>
                <c:pt idx="2">
                  <c:v>0.82736842105263153</c:v>
                </c:pt>
                <c:pt idx="3">
                  <c:v>0.34435087719298246</c:v>
                </c:pt>
                <c:pt idx="4">
                  <c:v>1.3333333333333333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2-755F-48F1-8241-D9802456E94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475" cy="498692"/>
          </a:xfrm>
          <a:prstGeom prst="rect">
            <a:avLst/>
          </a:prstGeom>
        </p:spPr>
        <p:txBody>
          <a:bodyPr vert="horz" lIns="93307" tIns="46654" rIns="93307" bIns="4665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6738" y="1"/>
            <a:ext cx="2950475" cy="498692"/>
          </a:xfrm>
          <a:prstGeom prst="rect">
            <a:avLst/>
          </a:prstGeom>
        </p:spPr>
        <p:txBody>
          <a:bodyPr vert="horz" lIns="93307" tIns="46654" rIns="93307" bIns="46654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10/30/2025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423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07" tIns="46654" rIns="93307" bIns="46654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0880" y="4783306"/>
            <a:ext cx="5447030" cy="3913615"/>
          </a:xfrm>
          <a:prstGeom prst="rect">
            <a:avLst/>
          </a:prstGeom>
        </p:spPr>
        <p:txBody>
          <a:bodyPr vert="horz" lIns="93307" tIns="46654" rIns="93307" bIns="46654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50475" cy="498691"/>
          </a:xfrm>
          <a:prstGeom prst="rect">
            <a:avLst/>
          </a:prstGeom>
        </p:spPr>
        <p:txBody>
          <a:bodyPr vert="horz" lIns="93307" tIns="46654" rIns="93307" bIns="4665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6738" y="9440647"/>
            <a:ext cx="2950475" cy="498691"/>
          </a:xfrm>
          <a:prstGeom prst="rect">
            <a:avLst/>
          </a:prstGeom>
        </p:spPr>
        <p:txBody>
          <a:bodyPr vert="horz" lIns="93307" tIns="46654" rIns="93307" bIns="46654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737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24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382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358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303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DA8C98-335E-4C28-9655-FCF43B14A5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8B1BFB0-FA2E-42BD-9C39-C6EBDCD3D6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1BA70D-925D-4D5C-9935-E5AF7CB36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30/10/2025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4F4012-08FC-4BFF-87DB-976E11FDD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DB4C50-6120-4F2D-A1D7-53A2B9B09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452563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F5B3CC-C1FC-43E6-AE03-806CEBE36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52B92B9-C1E9-4000-905E-B586DBB7DE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711DF9-2FEC-48FB-922F-A5D2365C4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30/10/2025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587838-6E9F-4479-81BD-2647600FB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E81A6E-099F-4F38-A5A7-F1645BA86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48380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E97E08F-3067-4B43-A859-0A9E63F4EC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B9BBAB4-B6D4-4B82-AE63-4E6B6A96A6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F1D366-E66A-4E0A-AD8D-8CD64430E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30/10/2025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5742D5-3A74-46F2-85E5-C0F9D2BEC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CC589E-4A25-47F0-A4E7-9D9FEFAAC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72012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FC1D5E-4D72-4AF6-A73F-A744AC089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435DBB-9DF5-4801-A5D1-281FAE062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AD7439-55E4-4B36-8533-5405996FF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30/10/2025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B74D19-F084-49CA-B840-6823B8114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5FE895B-FE2A-452A-89E9-05BB2B1F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48760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AC720B-C6D3-475B-84D6-E7D7C78BB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1CC5672-6109-4A71-BBEF-882224CD3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E0922F-94C8-4918-BAE1-FB50C4B79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30/10/2025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534926-5409-4287-A3F2-F809774AA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B71BE9-DE21-4B6D-9A91-E143241B3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6342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4F5E8B-A8E1-45B0-BF5D-BE22C3077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1DBFED-F1AF-4B19-A526-C678573A15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46D16F5-021A-420B-BBB1-41CF34C155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E5876F2-7D8B-46C6-9ACD-6E0FFFE20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30/10/2025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FCA8180-3D91-48A0-8877-D4B6C4B20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4F919EA-71B6-4D46-9C95-23A4A6724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585843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4986DD-612C-437D-A5BE-FB148D61D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7C7C029-BAF7-4E9C-BBDC-4BCDD20FC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30A57ED-3D70-4729-B031-855E887BEA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5EF0BB5-3A71-41BA-B9E2-9E58524A4D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B2D63D4-BBBC-409F-BA5E-F7F287E670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E77326F-6D4B-44E7-85FE-E38406DF3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30/10/2025</a:t>
            </a:fld>
            <a:endParaRPr lang="es-ES_tradnl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4C6FCDF-13EE-4065-885F-F4C7D355E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7A5E276-6D88-4549-9010-65632B75E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032593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07B0E6-567A-40C1-A282-14C77CBDF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D18B9FD-B281-41A9-A342-294664CF8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30/10/2025</a:t>
            </a:fld>
            <a:endParaRPr lang="es-ES_tradn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5FDDF7A-F548-46D9-8DE1-E4C58F332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EBA953A-089A-4029-AB7B-82BF520A4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487912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FB0B385-8286-42AB-980F-4100C9956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30/10/2025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F08A0BF-AFD7-4D6A-ABA8-CFFF48737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3255845-8B86-4CE1-BA7F-39DDDD05A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20132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A58074-FBBE-4DBB-A1AE-B5A0AC812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C12FAD-60AF-47F3-AA92-460A782CE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7613C4-DBFA-4CC6-8D41-CCA9147914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D9B17D-9A41-4B4B-A24D-F8BF97D9D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30/10/2025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588660-BBE5-44F8-9B39-69D18EBD3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04ED3EC-5AF4-452C-87AC-CF79B09F2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099496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D6BD75-DE14-4B83-817A-97EE78F07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9382F07-67D2-413A-8CFD-744F8310D6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E27A4C-3169-4304-9FB7-8E59A90512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BDDA7D8-7D60-4EDB-ACE4-F723FAAF1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30/10/2025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F260AF0-4255-46B6-B5BD-F86D9413D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ECDFD74-D86A-4DD6-9198-61E999428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530022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82D569E-4EF3-4E45-B5D5-FC507DEC0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E4EBC6D-7D10-4361-BC91-99619EBB6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819ABD-96BD-401E-9C5A-4B26536365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30/10/2025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76B34E-AE7E-4156-B18F-711948C671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8B0381-B7AD-424C-870F-B24C02EDEF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514166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12" Type="http://schemas.openxmlformats.org/officeDocument/2006/relationships/image" Target="../media/image16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11" Type="http://schemas.openxmlformats.org/officeDocument/2006/relationships/image" Target="../media/image15.jpg"/><Relationship Id="rId5" Type="http://schemas.openxmlformats.org/officeDocument/2006/relationships/image" Target="../media/image9.jpg"/><Relationship Id="rId10" Type="http://schemas.openxmlformats.org/officeDocument/2006/relationships/image" Target="../media/image14.jpg"/><Relationship Id="rId4" Type="http://schemas.openxmlformats.org/officeDocument/2006/relationships/image" Target="../media/image8.jpg"/><Relationship Id="rId9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10" Type="http://schemas.openxmlformats.org/officeDocument/2006/relationships/image" Target="../media/image24.jpg"/><Relationship Id="rId4" Type="http://schemas.openxmlformats.org/officeDocument/2006/relationships/image" Target="../media/image18.jpg"/><Relationship Id="rId9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2966152" y="2893035"/>
            <a:ext cx="90329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3 TODOS POR LA PAZ</a:t>
            </a:r>
          </a:p>
          <a:p>
            <a:pPr algn="ctr"/>
            <a:r>
              <a:rPr lang="es-MX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	TERCERA SESIÓN ORDINARIA 2025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2209800" y="4387202"/>
            <a:ext cx="97035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/>
              <a:t>PROGRAMA DE PREVENCIÓN Y ATENCIÓN DE LAS ADICCIONES</a:t>
            </a:r>
          </a:p>
          <a:p>
            <a:pPr algn="ctr"/>
            <a:r>
              <a:rPr lang="es-MX" sz="2200" b="1" dirty="0"/>
              <a:t>INFORME</a:t>
            </a:r>
            <a:r>
              <a:rPr lang="es-MX" sz="2200" dirty="0"/>
              <a:t> </a:t>
            </a:r>
            <a:r>
              <a:rPr lang="es-MX" sz="2200" b="1" dirty="0"/>
              <a:t>DE AVANCE EN CUMPLIMIENTO DE METAS</a:t>
            </a:r>
          </a:p>
          <a:p>
            <a:pPr algn="ctr"/>
            <a:r>
              <a:rPr lang="es-MX" sz="2000" b="1" dirty="0"/>
              <a:t>UNIDAD RESPONSABLE: INSTITUTO MUNICIPAL CONTRA LAS ADICCIONES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993643" y="5939791"/>
            <a:ext cx="16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OCTUBRE 2025</a:t>
            </a:r>
            <a:endParaRPr lang="es-MX" dirty="0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532492" y="5648462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00CAF4C-4B45-7815-3409-A97B5CF45E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0" t="26818" r="9579" b="25293"/>
          <a:stretch/>
        </p:blipFill>
        <p:spPr>
          <a:xfrm>
            <a:off x="3344330" y="732553"/>
            <a:ext cx="2590803" cy="989899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367A3E09-5C0D-4AFB-B081-397B7B8EB43F}"/>
              </a:ext>
            </a:extLst>
          </p:cNvPr>
          <p:cNvGrpSpPr/>
          <p:nvPr/>
        </p:nvGrpSpPr>
        <p:grpSpPr>
          <a:xfrm>
            <a:off x="6815667" y="650970"/>
            <a:ext cx="5097659" cy="1281228"/>
            <a:chOff x="6536563" y="699656"/>
            <a:chExt cx="5462577" cy="1404322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69D7EBAE-1498-836C-C091-FFA3BCBC23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3344" b="30331"/>
            <a:stretch>
              <a:fillRect/>
            </a:stretch>
          </p:blipFill>
          <p:spPr>
            <a:xfrm>
              <a:off x="8151223" y="1117037"/>
              <a:ext cx="3847917" cy="558999"/>
            </a:xfrm>
            <a:prstGeom prst="rect">
              <a:avLst/>
            </a:prstGeom>
          </p:spPr>
        </p:pic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02D97BF7-4CA2-410D-AA17-5168873988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1828"/>
            <a:stretch>
              <a:fillRect/>
            </a:stretch>
          </p:blipFill>
          <p:spPr>
            <a:xfrm>
              <a:off x="6536563" y="699656"/>
              <a:ext cx="1457521" cy="1404322"/>
            </a:xfrm>
            <a:prstGeom prst="rect">
              <a:avLst/>
            </a:prstGeom>
          </p:spPr>
        </p:pic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3A19659B-8019-5C7E-C3CF-8DD80CD0C5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492" y="612352"/>
            <a:ext cx="1903080" cy="266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18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99634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HACE EL PROGRAMA DE PREVENCIÓN Y ATENCIÓN DE LAS ADICCIONES?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PROPÓSITO</a:t>
            </a: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.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E5B76DA-97E2-86A8-0EC1-6997E22A0DCC}"/>
              </a:ext>
            </a:extLst>
          </p:cNvPr>
          <p:cNvSpPr txBox="1"/>
          <p:nvPr/>
        </p:nvSpPr>
        <p:spPr>
          <a:xfrm>
            <a:off x="277792" y="660475"/>
            <a:ext cx="11678856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b="1" dirty="0"/>
              <a:t>EL OBJETIVO DEL PROGRAMA, ES QUE LA POBLACIÓN DEL MUNICIPIO DE BENITO JUÁREZ RECIBA ATENCIÓN, SE INFORME RESPECTO A LAS CAUSAS LOS EFECTOS Y LA PREVENCIÓN DE LAS ADICCIONES.</a:t>
            </a:r>
            <a:endParaRPr lang="es-ES_tradnl" sz="16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7679447-DBC3-61EC-5CF3-686D15EFCEEE}"/>
              </a:ext>
            </a:extLst>
          </p:cNvPr>
          <p:cNvSpPr txBox="1"/>
          <p:nvPr/>
        </p:nvSpPr>
        <p:spPr>
          <a:xfrm>
            <a:off x="277792" y="1203728"/>
            <a:ext cx="116094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DURANTE EL TERCER TRIMESTRE SE LOGRO SENSIBILIZAR A LOS CIUDADANOS DEL MUNICIPIO DE BENITO JUÁREZ A TRAVÉS DE LAS PLATAFORMAS DE LAS REDES SOCIALES, DE LAS PLÁTICAS IMPARTIDAS A LAS INSTITUCIONES EDUCATIVAS, A TRAVÉS DE LAS DIVERSAS ACTIVIDADES QUE SE REALIZARON Y QUE PARTICIPARON EN CONJUNTO CON DIVERSAS DEPENDENCIAS, Y A LA INSTALACIÓN DE LOS MÓDULOS DE ATENCIÓN EN DIVERSOS PUNTOS DE LA CIUDAD, LO ANTES MENCIONADO DIO COMO RESULTADO UN AVANCE DEL 187.95% CON 141,182 SENSIBILIZACIONES Y ATENCIONES DE LAS 75,115 PROGRAMADAS.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950DA49A-E12F-4604-AE76-6BAB14BE24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567328"/>
              </p:ext>
            </p:extLst>
          </p:nvPr>
        </p:nvGraphicFramePr>
        <p:xfrm>
          <a:off x="1303866" y="2497667"/>
          <a:ext cx="9457267" cy="3945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49645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99634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ENTREGA </a:t>
            </a:r>
            <a:r>
              <a:rPr lang="es-ES_tradnl" sz="1800" b="1" dirty="0"/>
              <a:t>LA DIRECCIÓN DE POLÍTICAS PÚBLICAS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</a:t>
            </a: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.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277792" y="660475"/>
            <a:ext cx="11678856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b="1" dirty="0"/>
              <a:t>LA DIRECCIÓN DE POLÍTICAS PÚBLICAS REALIZÓ ACTIVIDADES ENCAMINADAS A INCREMENTAR EL CONOCIMIENTO SOCIAL, PROPICIANDO LA SENSIBILIZACIÓN SOBRE LAS CAUSAS LOS EFECTOS Y LA PREVENCIÓN DE LAS ADICCIONES.</a:t>
            </a:r>
            <a:endParaRPr lang="es-ES_tradnl" sz="16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29168CB-BACC-404A-C171-61E69772B118}"/>
              </a:ext>
            </a:extLst>
          </p:cNvPr>
          <p:cNvSpPr txBox="1"/>
          <p:nvPr/>
        </p:nvSpPr>
        <p:spPr>
          <a:xfrm>
            <a:off x="256572" y="1399871"/>
            <a:ext cx="11678856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DURANTE EL TERCER TRIMESTRE SE PROPICIARON 125,638 SENSIBILIZACIONES PRINCIPALMENTE DE LOS IMPACTOS EN LAS REDES SOCIALES Y DE LAS ACTIVIDADES QUE SE REALIZARON, LOGRANDO UN AVANCE DEL 313.27% EN LOS IMPACTOS Y ACTIVIDADES DE LAS 40,105 PROGRAMADAS DURANTE EL TRIMESTRE.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5545565-05F4-467C-8D0A-263BE9593B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0087433"/>
              </p:ext>
            </p:extLst>
          </p:nvPr>
        </p:nvGraphicFramePr>
        <p:xfrm>
          <a:off x="2040467" y="2157001"/>
          <a:ext cx="8500533" cy="4447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04862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467707" y="102553"/>
            <a:ext cx="699281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ACTIVIDADES REALIZA </a:t>
            </a:r>
            <a:r>
              <a:rPr lang="es-ES_tradnl" sz="1800" b="1" dirty="0"/>
              <a:t>LA DIRECCIÓN DE POLÍTICAS PÚBLICAS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lang="es-ES" b="1" dirty="0">
                <a:solidFill>
                  <a:srgbClr val="00B0F0"/>
                </a:solidFill>
                <a:latin typeface="Calibri" panose="020F0502020204030204"/>
              </a:rPr>
              <a:t>.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645553C-D24E-366F-4CA3-33C73DBFCE84}"/>
              </a:ext>
            </a:extLst>
          </p:cNvPr>
          <p:cNvSpPr txBox="1"/>
          <p:nvPr/>
        </p:nvSpPr>
        <p:spPr>
          <a:xfrm>
            <a:off x="256572" y="662482"/>
            <a:ext cx="11678856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400" dirty="0"/>
              <a:t>1.-</a:t>
            </a:r>
            <a:r>
              <a:rPr lang="es-MX" sz="1400" dirty="0"/>
              <a:t> LA DIRECCIÓN DE POLÍTICAS PÚBLICAS LOGRO UN AVANCE DEL 119.00% DE CUMPLIMIENTO, AL REALIZAR 119 ACTIVIDADES DE </a:t>
            </a:r>
            <a:r>
              <a:rPr lang="es-MX" sz="1400" b="1" dirty="0"/>
              <a:t>FORTALECIMIENTO DE LA CULTURA DE PREVENCIÓN DE LAS ADICCIONES </a:t>
            </a:r>
            <a:r>
              <a:rPr lang="es-MX" sz="1400" dirty="0"/>
              <a:t>DE LAS 100 PROGRAMADAS PARA EL TRIMESTRE, ESTE RESULTADO SE DEBE PRINCIPALMENTE A LA PLANEACIÓN EFECTIVA Y A LA PARTICIPACIÓN DEL INSTITUTO EN DIVERSOS EVENTOS, ASÍ COMO A LA IMPARTICIÓN DE PLÁTICAS EN INSTITUCIONES EDUCATIVAS Y A LA INSTALACIÓN DE MÓDULOS DE ATENCIÓN.</a:t>
            </a:r>
            <a:endParaRPr lang="es-ES_tradnl" sz="14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C0BDC34-5611-824A-BB27-FA22ED7B6941}"/>
              </a:ext>
            </a:extLst>
          </p:cNvPr>
          <p:cNvSpPr txBox="1"/>
          <p:nvPr/>
        </p:nvSpPr>
        <p:spPr>
          <a:xfrm>
            <a:off x="256572" y="1624043"/>
            <a:ext cx="11678856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400" dirty="0"/>
              <a:t>2.-</a:t>
            </a:r>
            <a:r>
              <a:rPr lang="es-MX" sz="1400" dirty="0"/>
              <a:t> </a:t>
            </a:r>
            <a:r>
              <a:rPr lang="es-MX" sz="1400" b="1" dirty="0"/>
              <a:t>LA DIFUSIÓN DIGITAL </a:t>
            </a:r>
            <a:r>
              <a:rPr lang="es-MX" sz="1400" dirty="0"/>
              <a:t>EN LAS PLATAFORMAS DE REDES SOCIALES LOGRO UN AVANCE DEL 309.99%, AL REGISTRAR 123,996 IMPACTOS DE LOS 40,000 PROGRAMADOS PARA EL TRIMESTRE, ESTE RESULTADO SE ATRIBUYE PRINCIPALMENTE A LA AMPLIA PARTICIPACIÓN E INTERACCIÓN DE LA CIUDADANÍA CON LAS PUBLICACIONES Y CON EL MATERIAL GRÁFICO COMPARTIDO EN LAS PÁGINAS INSTITUCIONALES.</a:t>
            </a:r>
            <a:endParaRPr lang="es-ES_tradnl" sz="14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4ACC865-58A2-EB98-D5C6-BDA23AAAD35C}"/>
              </a:ext>
            </a:extLst>
          </p:cNvPr>
          <p:cNvSpPr txBox="1"/>
          <p:nvPr/>
        </p:nvSpPr>
        <p:spPr>
          <a:xfrm>
            <a:off x="256572" y="2391705"/>
            <a:ext cx="11678856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400" dirty="0"/>
              <a:t>3.-EL </a:t>
            </a:r>
            <a:r>
              <a:rPr lang="es-ES" sz="1400" dirty="0"/>
              <a:t>PORCENTAJE DE LOS </a:t>
            </a:r>
            <a:r>
              <a:rPr lang="es-ES" sz="1400" b="1" dirty="0"/>
              <a:t>CERTIFICADOS YO NO SOY CÓMPLICE </a:t>
            </a:r>
            <a:r>
              <a:rPr lang="es-ES" sz="1400" dirty="0"/>
              <a:t>TUVO UN AVANCE DE 60% CON 3 CERTIFICACIÓN OTORGADAS DE LAS 5 PROGRAMADAS. </a:t>
            </a:r>
            <a:endParaRPr lang="es-ES_tradnl" sz="1400" b="1" dirty="0"/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AFFB5680-3D32-45BA-835E-4D934741493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2075386"/>
              </p:ext>
            </p:extLst>
          </p:nvPr>
        </p:nvGraphicFramePr>
        <p:xfrm>
          <a:off x="256572" y="2844799"/>
          <a:ext cx="5134840" cy="3910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5353458"/>
              </p:ext>
            </p:extLst>
          </p:nvPr>
        </p:nvGraphicFramePr>
        <p:xfrm>
          <a:off x="5885706" y="2771569"/>
          <a:ext cx="6049722" cy="3983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4158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82635" y="215206"/>
            <a:ext cx="11626729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la Dirección de Políticas Públicas.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68" y="772488"/>
            <a:ext cx="11827265" cy="1036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E02523B-8FE1-F0FB-9618-851EFE4CA8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729" y="963141"/>
            <a:ext cx="2084346" cy="269598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9144BBD-488D-6E0B-73FF-28BC7D8F0D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596" y="963140"/>
            <a:ext cx="2084346" cy="269598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915688B-7904-2C83-2386-A31162216F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4768" y="963141"/>
            <a:ext cx="2125133" cy="2673813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0DC33E3D-C674-C789-6423-4F0B058F97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238" y="963140"/>
            <a:ext cx="2104531" cy="2673814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4B36CCD0-9B4C-F2BD-9332-AE45A9C858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634" y="3822997"/>
            <a:ext cx="2104531" cy="269598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71D3AC12-B7F3-0617-940A-B2B99BE3FA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6596" y="3822997"/>
            <a:ext cx="2084346" cy="2695986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D00087FB-8EED-A2A2-9A2B-AB9F4CE2869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39952" y="3822997"/>
            <a:ext cx="2125133" cy="2758153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54A07043-B840-373F-67AB-9E40CF51A6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43729" y="3822997"/>
            <a:ext cx="2084346" cy="2758153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F3491C6F-5980-41C8-DB2E-96BFD3C8E01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64099" y="963140"/>
            <a:ext cx="2104531" cy="2670097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4F56AA6F-C119-8743-C8B3-79C5ABEC6FC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84284" y="3795156"/>
            <a:ext cx="2084346" cy="278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723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593731" y="99634"/>
            <a:ext cx="6673361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ENTREGA </a:t>
            </a:r>
            <a:r>
              <a:rPr lang="es-ES_tradnl" sz="1800" b="1" dirty="0"/>
              <a:t>LA DIRECCIÓN TERAPÉUTICA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                              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</a:t>
            </a: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.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277792" y="614963"/>
            <a:ext cx="11678856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b="1" dirty="0"/>
              <a:t>LA DIRECCIÓN TERAPÉUTICA BRINDO ATENCIÓN A LA POBLACIÓN DEL MUNICIPIO DE BENITO JUÁREZ CON PROBLEMAS EN LAS ADICCIONES</a:t>
            </a:r>
            <a:endParaRPr lang="es-ES_tradnl" sz="16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29168CB-BACC-404A-C171-61E69772B118}"/>
              </a:ext>
            </a:extLst>
          </p:cNvPr>
          <p:cNvSpPr txBox="1"/>
          <p:nvPr/>
        </p:nvSpPr>
        <p:spPr>
          <a:xfrm>
            <a:off x="277792" y="1150494"/>
            <a:ext cx="1167885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dirty="0"/>
              <a:t>DURANTE EL TERCER TRIMESTRE SE ATENDIÓ A 15,544 PERSONAS, LO QUE REPRESENTA UN AVANCE DEL 44.40% RESPECTO A LA META PROGRAMADA. ESTE RESULTADO SE DEBE PRINCIPALMENTE A LAS ATENCIONES BRINDADAS EN LAS DIVERSAS OFICINAS DEL INSTITUTO,</a:t>
            </a:r>
          </a:p>
          <a:p>
            <a:pPr algn="just"/>
            <a:r>
              <a:rPr lang="es-MX" sz="1600" dirty="0"/>
              <a:t>NO SE ALCANZÓ EL PORCENTAJE PROGRAMADO DEBIDO A QUE EL RECURSO PARA LA OPERACIÓN DEL PROGRAMA “VIVE LIBRE” FUE AUTORIZADO EN EL MES DE SEPTIEMBRE Y SU EJECUCIÓN INICIÓ EN OCTUBRE, MOTIVO POR EL CUAL NO FUE POSIBLE OTORGAR LOS DIAGNÓSTICOS PREVISTOS PARA EL TRIMESTRE.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416D45BF-0030-4057-99E1-2277934ABA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2314068"/>
              </p:ext>
            </p:extLst>
          </p:nvPr>
        </p:nvGraphicFramePr>
        <p:xfrm>
          <a:off x="1841011" y="2567753"/>
          <a:ext cx="8178800" cy="3813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08882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99634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ACTIVIDADES REALIZA </a:t>
            </a:r>
            <a:r>
              <a:rPr lang="es-ES_tradnl" sz="1800" b="1" dirty="0"/>
              <a:t>LA DIRECCIÓN TERAPÉUTICA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.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645553C-D24E-366F-4CA3-33C73DBFCE84}"/>
              </a:ext>
            </a:extLst>
          </p:cNvPr>
          <p:cNvSpPr txBox="1"/>
          <p:nvPr/>
        </p:nvSpPr>
        <p:spPr>
          <a:xfrm>
            <a:off x="277792" y="607540"/>
            <a:ext cx="1167885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200" dirty="0"/>
              <a:t>1.- EN LAS </a:t>
            </a:r>
            <a:r>
              <a:rPr lang="es-ES_tradnl" sz="1200" b="1" dirty="0"/>
              <a:t>ATENCIONES DE PRIMER CONTACTO </a:t>
            </a:r>
            <a:r>
              <a:rPr lang="es-ES_tradnl" sz="1200" dirty="0"/>
              <a:t>SE LOGRO UN AVANCE DEL 91.16% CON 4,558 ATENCIONES DE LAS 5,000 PROGRAMADAS, ESTO SE DEBE PRINCIPALMENTE A LA PARTICIPACIÓN DE LA CIUDADANÍA EN LAS PLÁTICAS QUE SE IMPARTIERON, LA PARTICIPACIÓN EN LOS DIVERSOS EVENTOS Y LA PARTICIPÁCIÓN EN LOS MÓDULOS DE ATENCIÓN.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C0BDC34-5611-824A-BB27-FA22ED7B6941}"/>
              </a:ext>
            </a:extLst>
          </p:cNvPr>
          <p:cNvSpPr txBox="1"/>
          <p:nvPr/>
        </p:nvSpPr>
        <p:spPr>
          <a:xfrm>
            <a:off x="256571" y="1000860"/>
            <a:ext cx="1167885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200" dirty="0"/>
              <a:t>2.- EN </a:t>
            </a:r>
            <a:r>
              <a:rPr lang="es-ES_tradnl" sz="1200" b="1" dirty="0"/>
              <a:t>LOS DIAGNÓSTICOS Y CANALIZACIONES </a:t>
            </a:r>
            <a:r>
              <a:rPr lang="es-ES_tradnl" sz="1200" dirty="0"/>
              <a:t>SE LOGRO UN AVANCE DEL 61.20% CON 306 DIGNÓSTICOS Y CANALIZACIONES OTORGADAS DE LAS 500 PROGRAMADAS, ESTO SE DEBE PRINCIPALMENTE QUE LAS PERSONAS DIAGNOSTICADAS ACEPTAN SER CANALIZADAS.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6A10BD2-054E-4506-CAA1-D7B7C6DA0EAC}"/>
              </a:ext>
            </a:extLst>
          </p:cNvPr>
          <p:cNvSpPr txBox="1"/>
          <p:nvPr/>
        </p:nvSpPr>
        <p:spPr>
          <a:xfrm>
            <a:off x="256572" y="1424172"/>
            <a:ext cx="1167885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200" dirty="0"/>
              <a:t>3.- EN </a:t>
            </a:r>
            <a:r>
              <a:rPr lang="es-ES" sz="1200" b="1" dirty="0"/>
              <a:t>LOS SEGUIMIENTOS </a:t>
            </a:r>
            <a:r>
              <a:rPr lang="es-ES" sz="1200" dirty="0"/>
              <a:t>SE LOGRO UN AVANCE DEL 82.74% CON 786 SEGUIMIENTOS DE LOS 950 PROGRAMADOS, ESTO SE DEBE PRINCIPALMENTE A LA LABOR DEL DEPARTAMENTO TERAPÉTICO, YA QUE SON LOS ENCARGADOS DE BRINDAR SEGUIMIENTOS A LOS USUARIOS. </a:t>
            </a:r>
            <a:endParaRPr lang="es-ES_tradnl" sz="12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4DCB85A-C88A-4A02-ADF0-3602CEE0EE68}"/>
              </a:ext>
            </a:extLst>
          </p:cNvPr>
          <p:cNvSpPr txBox="1"/>
          <p:nvPr/>
        </p:nvSpPr>
        <p:spPr>
          <a:xfrm>
            <a:off x="256571" y="1834736"/>
            <a:ext cx="1167885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200" dirty="0"/>
              <a:t>4.- EN </a:t>
            </a:r>
            <a:r>
              <a:rPr lang="es-ES" sz="1200" b="1" dirty="0"/>
              <a:t>LAS ATENCIONES EN LAS UNIDADES MÓVILES </a:t>
            </a:r>
            <a:r>
              <a:rPr lang="es-ES" sz="1200" dirty="0"/>
              <a:t>SE LOGRO UN AVANCE DEL 133.33% CON 80 ATENCIONES DE LAS 60 PROGRAMADAS DURANTE EL TRIMESTRE, ESTO SE DEBE PRINCIPALMENTE QUE LOS USUARIOS SOLICITAN APOYO Y SON ATENDIDOS, PRINCIPALMENTE DURANTE LOS EVENTOS DONDE EL INSITUTO PARTICIPA.</a:t>
            </a:r>
            <a:endParaRPr lang="es-ES_tradnl" sz="1200" dirty="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5762284-839D-486B-9506-77CEAB6E97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8467092"/>
              </p:ext>
            </p:extLst>
          </p:nvPr>
        </p:nvGraphicFramePr>
        <p:xfrm>
          <a:off x="1413933" y="2429933"/>
          <a:ext cx="9914467" cy="4131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79943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64197" y="147026"/>
            <a:ext cx="11827265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la Dirección Terapéutica.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704016"/>
            <a:ext cx="11827265" cy="1036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CF5B044-F583-4273-4D94-FF665A1F3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52" y="920203"/>
            <a:ext cx="2277532" cy="272981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E655985-7557-7004-19A9-BEAA54BC4E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6584" y="872785"/>
            <a:ext cx="2277531" cy="277723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869633C-F68A-DC1C-A51A-B419BC2036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6926" y="872785"/>
            <a:ext cx="2277530" cy="277781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A3EB6A3-F1B4-18C0-09F7-EA0713C7A1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57266" y="872789"/>
            <a:ext cx="2164263" cy="277781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708FE02-0168-42D3-8E4F-B734FFA3D2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452" y="3790943"/>
            <a:ext cx="2277532" cy="284691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0B03EE8-EEDC-4691-902E-B2FCAD6F98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36586" y="3790950"/>
            <a:ext cx="2298557" cy="2846913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0061E9E1-3996-5D82-9A85-B78288AEADD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46926" y="3790944"/>
            <a:ext cx="2298557" cy="284691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0D157A7A-4049-198F-A83C-F1B62016FEE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57266" y="3790941"/>
            <a:ext cx="2164264" cy="284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2158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14386</TotalTime>
  <Words>862</Words>
  <Application>Microsoft Office PowerPoint</Application>
  <PresentationFormat>Panorámica</PresentationFormat>
  <Paragraphs>53</Paragraphs>
  <Slides>8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Dell</cp:lastModifiedBy>
  <cp:revision>777</cp:revision>
  <cp:lastPrinted>2025-06-06T22:29:22Z</cp:lastPrinted>
  <dcterms:created xsi:type="dcterms:W3CDTF">2021-04-16T16:11:05Z</dcterms:created>
  <dcterms:modified xsi:type="dcterms:W3CDTF">2025-10-30T16:06:37Z</dcterms:modified>
</cp:coreProperties>
</file>